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8" r:id="rId2"/>
    <p:sldId id="257" r:id="rId3"/>
    <p:sldId id="269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2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7BE27A-B630-4BAF-AEC9-528E00312BE0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F29D7-998A-4E7A-BCC9-198FD2BDB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822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F29D7-998A-4E7A-BCC9-198FD2BDB04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415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F29D7-998A-4E7A-BCC9-198FD2BDB04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796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F29D7-998A-4E7A-BCC9-198FD2BDB04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241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F29D7-998A-4E7A-BCC9-198FD2BDB04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651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5B8CA-2C5A-4958-91E9-6E27BA23734B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80AD3A-E33C-4321-B60C-068087CF444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5B8CA-2C5A-4958-91E9-6E27BA23734B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AD3A-E33C-4321-B60C-068087CF44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5B8CA-2C5A-4958-91E9-6E27BA23734B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AD3A-E33C-4321-B60C-068087CF44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5B8CA-2C5A-4958-91E9-6E27BA23734B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80AD3A-E33C-4321-B60C-068087CF4446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5B8CA-2C5A-4958-91E9-6E27BA23734B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80AD3A-E33C-4321-B60C-068087CF444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5B8CA-2C5A-4958-91E9-6E27BA23734B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80AD3A-E33C-4321-B60C-068087CF444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5B8CA-2C5A-4958-91E9-6E27BA23734B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80AD3A-E33C-4321-B60C-068087CF4446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5B8CA-2C5A-4958-91E9-6E27BA23734B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80AD3A-E33C-4321-B60C-068087CF444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5B8CA-2C5A-4958-91E9-6E27BA23734B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80AD3A-E33C-4321-B60C-068087CF444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5B8CA-2C5A-4958-91E9-6E27BA23734B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80AD3A-E33C-4321-B60C-068087CF444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5B8CA-2C5A-4958-91E9-6E27BA23734B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80AD3A-E33C-4321-B60C-068087CF4446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285B8CA-2C5A-4958-91E9-6E27BA23734B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9380AD3A-E33C-4321-B60C-068087CF4446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36096" y="4149080"/>
            <a:ext cx="2999656" cy="2664296"/>
          </a:xfrm>
        </p:spPr>
        <p:txBody>
          <a:bodyPr>
            <a:normAutofit/>
          </a:bodyPr>
          <a:lstStyle/>
          <a:p>
            <a:pPr marL="18288" indent="0" algn="r">
              <a:buNone/>
            </a:pPr>
            <a:r>
              <a:rPr lang="ru-RU" sz="2200" dirty="0">
                <a:latin typeface="Calibri (18 текст)"/>
              </a:rPr>
              <a:t>Работу выполнил </a:t>
            </a:r>
          </a:p>
          <a:p>
            <a:pPr marL="18288" indent="0" algn="r">
              <a:buNone/>
            </a:pPr>
            <a:r>
              <a:rPr lang="ru-RU" sz="2200" dirty="0">
                <a:latin typeface="Calibri (18 текст)"/>
              </a:rPr>
              <a:t>Ученик 8 «В» класса</a:t>
            </a:r>
          </a:p>
          <a:p>
            <a:pPr marL="18288" indent="0" algn="r">
              <a:buNone/>
            </a:pPr>
            <a:r>
              <a:rPr lang="ru-RU" sz="2200" dirty="0">
                <a:latin typeface="Calibri (18 текст)"/>
              </a:rPr>
              <a:t>Школы №1368 </a:t>
            </a:r>
            <a:endParaRPr lang="ru-RU" sz="2200" dirty="0" smtClean="0">
              <a:latin typeface="Calibri (18 текст)"/>
            </a:endParaRPr>
          </a:p>
          <a:p>
            <a:pPr marL="18288" indent="0" algn="r">
              <a:buNone/>
            </a:pPr>
            <a:r>
              <a:rPr lang="ru-RU" sz="2200" dirty="0" smtClean="0">
                <a:latin typeface="Calibri (18 текст)"/>
              </a:rPr>
              <a:t>г</a:t>
            </a:r>
            <a:r>
              <a:rPr lang="ru-RU" sz="2200" dirty="0">
                <a:latin typeface="Calibri (18 текст)"/>
              </a:rPr>
              <a:t>. Москвы</a:t>
            </a:r>
          </a:p>
          <a:p>
            <a:pPr marL="18288" indent="0" algn="r">
              <a:buNone/>
            </a:pPr>
            <a:r>
              <a:rPr lang="ru-RU" sz="2200" dirty="0" smtClean="0">
                <a:latin typeface="Calibri (18 текст)"/>
              </a:rPr>
              <a:t>Станислав Х.</a:t>
            </a:r>
            <a:endParaRPr lang="ru-RU" sz="2200" dirty="0">
              <a:latin typeface="Calibri (18 текст)"/>
            </a:endParaRPr>
          </a:p>
          <a:p>
            <a:pPr algn="just"/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(18 текст)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925504" cy="2520280"/>
          </a:xfrm>
        </p:spPr>
        <p:txBody>
          <a:bodyPr/>
          <a:lstStyle/>
          <a:p>
            <a:pPr algn="ctr"/>
            <a:r>
              <a:rPr lang="ru-RU" sz="8000" b="1" dirty="0"/>
              <a:t>История одной награды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3356992"/>
            <a:ext cx="1560711" cy="307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96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4704" y="1916832"/>
            <a:ext cx="7848872" cy="4104456"/>
          </a:xfrm>
        </p:spPr>
        <p:txBody>
          <a:bodyPr>
            <a:normAutofit fontScale="92500" lnSpcReduction="20000"/>
          </a:bodyPr>
          <a:lstStyle/>
          <a:p>
            <a:pPr indent="457200" algn="just">
              <a:spcAft>
                <a:spcPts val="600"/>
              </a:spcAft>
              <a:buNone/>
            </a:pPr>
            <a:r>
              <a:rPr lang="ru-RU" sz="2400" dirty="0" smtClean="0"/>
              <a:t>Лизу долго пытали. На допросах, под многочасовыми остервенелыми и изнурительными пытками гестаповцев девушку подвергали страшным пыткам, чтобы выбить у неё данные о месте расположения партизан. Но она молчала и, по некоторым свидетельствам, плюнула в лицо допрашивающему её гитлеровскому офицеру. Ничего не узнали немцы от Лизы. Девушка не только не выдала ценной информации о партизанском движении, и даже не назвала своего </a:t>
            </a:r>
            <a:r>
              <a:rPr lang="ru-RU" sz="2400" dirty="0" smtClean="0"/>
              <a:t>имени.</a:t>
            </a:r>
          </a:p>
          <a:p>
            <a:pPr indent="457200" algn="just">
              <a:spcAft>
                <a:spcPts val="600"/>
              </a:spcAft>
              <a:buNone/>
            </a:pPr>
            <a:r>
              <a:rPr lang="ru-RU" sz="2400" dirty="0" smtClean="0"/>
              <a:t>Арина </a:t>
            </a:r>
            <a:r>
              <a:rPr lang="ru-RU" sz="2400" dirty="0" smtClean="0"/>
              <a:t>Круглова - предательница, единственная из всех опознала Лизу Чайкину и сказала об этом немцам. После чего, они приняли решение расстрелять Елизавету.</a:t>
            </a:r>
          </a:p>
          <a:p>
            <a:pPr indent="256032">
              <a:spcAft>
                <a:spcPts val="600"/>
              </a:spcAft>
            </a:pPr>
            <a:endParaRPr lang="ru-RU" sz="2400" dirty="0" smtClean="0"/>
          </a:p>
          <a:p>
            <a:pPr indent="256032">
              <a:spcAft>
                <a:spcPts val="600"/>
              </a:spcAft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7394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896" y="1569057"/>
            <a:ext cx="4968552" cy="4569371"/>
          </a:xfrm>
        </p:spPr>
        <p:txBody>
          <a:bodyPr>
            <a:normAutofit fontScale="92500"/>
          </a:bodyPr>
          <a:lstStyle/>
          <a:p>
            <a:pPr marL="18288" indent="457200">
              <a:spcAft>
                <a:spcPts val="600"/>
              </a:spcAft>
              <a:buNone/>
            </a:pPr>
            <a:r>
              <a:rPr lang="ru-RU" sz="2200" dirty="0" smtClean="0"/>
              <a:t>От комендатуры Лизу повели на берег Волги, вернее не повели, а  понесли. В результате допросов Лизу изувечили так, что на расстрел она не могла идти сама — немцы несли её. А когда опустили на землю, девушка запела «Интернационал». </a:t>
            </a:r>
          </a:p>
          <a:p>
            <a:pPr marL="18288" indent="457200">
              <a:spcAft>
                <a:spcPts val="600"/>
              </a:spcAft>
              <a:buNone/>
            </a:pPr>
            <a:r>
              <a:rPr lang="ru-RU" sz="2200" dirty="0" smtClean="0"/>
              <a:t>23 ноября Лиза была расстреляна на берегу Волги. Перед смертью крикнула согнанным на казнь землякам, что она все равно верит в победу и чтобы те не боялись нацистов. Эти слова оказались пророческими. </a:t>
            </a:r>
            <a:endParaRPr lang="ru-RU" sz="2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260648"/>
            <a:ext cx="7543800" cy="864096"/>
          </a:xfrm>
        </p:spPr>
        <p:txBody>
          <a:bodyPr/>
          <a:lstStyle/>
          <a:p>
            <a:pPr algn="ctr"/>
            <a:r>
              <a:rPr lang="ru-RU" sz="4000" b="1" dirty="0" smtClean="0"/>
              <a:t>Место гибели Е. Чайкиной</a:t>
            </a:r>
            <a:endParaRPr lang="ru-RU" sz="40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33056"/>
            <a:ext cx="3096707" cy="2612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412776"/>
            <a:ext cx="3013315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8693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1988840"/>
            <a:ext cx="4618856" cy="4137323"/>
          </a:xfrm>
        </p:spPr>
        <p:txBody>
          <a:bodyPr>
            <a:normAutofit/>
          </a:bodyPr>
          <a:lstStyle/>
          <a:p>
            <a:pPr marL="18288" indent="457200" algn="just">
              <a:spcAft>
                <a:spcPts val="600"/>
              </a:spcAft>
              <a:buNone/>
            </a:pPr>
            <a:r>
              <a:rPr lang="ru-RU" sz="2200" dirty="0" smtClean="0"/>
              <a:t>Лизе Чайкиной на момент ее гибели шел 24 год. Посмертно ей было присвоено звание Героя Советского Союза и вручён Орден Ленина. Она покоится в братской могиле на одной из центральных улиц посёлка Пено, в 1944 году на памятном месте был установлен её бюст.</a:t>
            </a:r>
            <a:endParaRPr lang="ru-RU" sz="2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332656"/>
            <a:ext cx="7543800" cy="1080120"/>
          </a:xfrm>
        </p:spPr>
        <p:txBody>
          <a:bodyPr/>
          <a:lstStyle/>
          <a:p>
            <a:pPr algn="ctr"/>
            <a:r>
              <a:rPr lang="ru-RU" sz="3500" b="1" dirty="0" smtClean="0"/>
              <a:t>Бюст Е.И. </a:t>
            </a:r>
            <a:r>
              <a:rPr lang="ru-RU" sz="3500" b="1" dirty="0" smtClean="0"/>
              <a:t>Чайкиной</a:t>
            </a:r>
            <a:br>
              <a:rPr lang="ru-RU" sz="3500" b="1" dirty="0" smtClean="0"/>
            </a:br>
            <a:r>
              <a:rPr lang="ru-RU" sz="3500" b="1" dirty="0" smtClean="0"/>
              <a:t>на </a:t>
            </a:r>
            <a:r>
              <a:rPr lang="ru-RU" sz="3500" b="1" dirty="0" smtClean="0"/>
              <a:t>братской могиле</a:t>
            </a:r>
            <a:endParaRPr lang="ru-RU" sz="35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42" y="1916832"/>
            <a:ext cx="3496786" cy="3927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3494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28800"/>
            <a:ext cx="7200800" cy="4032448"/>
          </a:xfrm>
        </p:spPr>
        <p:txBody>
          <a:bodyPr/>
          <a:lstStyle/>
          <a:p>
            <a:r>
              <a:rPr lang="ru-RU" sz="2200" dirty="0" smtClean="0"/>
              <a:t>Интернет источник </a:t>
            </a:r>
          </a:p>
          <a:p>
            <a:r>
              <a:rPr lang="ru-RU" sz="2200" dirty="0" err="1" smtClean="0"/>
              <a:t>М.Комиссарова</a:t>
            </a:r>
            <a:r>
              <a:rPr lang="ru-RU" sz="2200" dirty="0" smtClean="0"/>
              <a:t> «Наша Чайка»;</a:t>
            </a:r>
          </a:p>
          <a:p>
            <a:r>
              <a:rPr lang="ru-RU" sz="2200" dirty="0" err="1" smtClean="0"/>
              <a:t>Н.Бирюков</a:t>
            </a:r>
            <a:r>
              <a:rPr lang="ru-RU" sz="2200" dirty="0" smtClean="0"/>
              <a:t> «Чайка»;</a:t>
            </a:r>
          </a:p>
          <a:p>
            <a:r>
              <a:rPr lang="ru-RU" sz="2200" dirty="0" smtClean="0"/>
              <a:t>Газета «Звезда»;</a:t>
            </a:r>
          </a:p>
          <a:p>
            <a:r>
              <a:rPr lang="ru-RU" sz="2200" dirty="0" smtClean="0"/>
              <a:t>Большая благодарность организатору экскурсий Дома-музея Лизы Чайкиной в п. Пено – </a:t>
            </a:r>
            <a:r>
              <a:rPr lang="ru-RU" sz="2200" dirty="0" err="1" smtClean="0"/>
              <a:t>Исмайловой</a:t>
            </a:r>
            <a:r>
              <a:rPr lang="ru-RU" sz="2200" dirty="0" smtClean="0"/>
              <a:t> Любови Даниловне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615808" cy="170080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Список литературы</a:t>
            </a:r>
            <a:br>
              <a:rPr lang="ru-RU" b="1" dirty="0" smtClean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72494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1560711" cy="307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332656"/>
            <a:ext cx="7543800" cy="1008112"/>
          </a:xfrm>
        </p:spPr>
        <p:txBody>
          <a:bodyPr/>
          <a:lstStyle/>
          <a:p>
            <a:r>
              <a:rPr lang="ru-RU" sz="4500" b="1" dirty="0" smtClean="0"/>
              <a:t>Герой Советского Союза</a:t>
            </a:r>
            <a:endParaRPr lang="ru-RU" sz="45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1700809"/>
            <a:ext cx="64087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Особый отличительный знак для Героев Советского Союза — медаль «Герой Советского Союза»</a:t>
            </a:r>
          </a:p>
          <a:p>
            <a:r>
              <a:rPr lang="ru-RU" dirty="0" smtClean="0"/>
              <a:t>Страна			СССР</a:t>
            </a:r>
          </a:p>
          <a:p>
            <a:r>
              <a:rPr lang="ru-RU" dirty="0" smtClean="0"/>
              <a:t>Тип			высшая степень отличия</a:t>
            </a:r>
          </a:p>
          <a:p>
            <a:r>
              <a:rPr lang="ru-RU" dirty="0" smtClean="0"/>
              <a:t>Статус			в настоящее время не вручается</a:t>
            </a:r>
          </a:p>
          <a:p>
            <a:r>
              <a:rPr lang="ru-RU" dirty="0" smtClean="0"/>
              <a:t>Дата учреждения		16 апреля 1934 года</a:t>
            </a:r>
          </a:p>
          <a:p>
            <a:r>
              <a:rPr lang="ru-RU" dirty="0" smtClean="0"/>
              <a:t>Первое награждение	20 апреля 1934 года</a:t>
            </a:r>
          </a:p>
          <a:p>
            <a:r>
              <a:rPr lang="ru-RU" dirty="0" smtClean="0"/>
              <a:t>Последнее награждение 	24 декабря 1991 года</a:t>
            </a:r>
          </a:p>
          <a:p>
            <a:r>
              <a:rPr lang="ru-RU" dirty="0" smtClean="0"/>
              <a:t>Количество награждений	12 777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0960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7240" y="1772816"/>
            <a:ext cx="7683192" cy="3729607"/>
          </a:xfrm>
        </p:spPr>
        <p:txBody>
          <a:bodyPr>
            <a:normAutofit/>
          </a:bodyPr>
          <a:lstStyle/>
          <a:p>
            <a:pPr marL="18288" indent="457200" algn="just">
              <a:buNone/>
            </a:pPr>
            <a:r>
              <a:rPr lang="ru-RU" dirty="0"/>
              <a:t>1</a:t>
            </a:r>
            <a:r>
              <a:rPr lang="ru-RU" dirty="0"/>
              <a:t>6 апреля 1934 года постановлением ЦИК СССР было учреждено звание Героя Советского Союза в редакции: «Установить высшую степень отличия — присвоение за личные или коллективные заслуги перед государством, связанные с совершением геройского подвига, звания Героя Советского Союза». </a:t>
            </a:r>
          </a:p>
          <a:p>
            <a:pPr marL="18288" indent="457200" algn="just">
              <a:buNone/>
            </a:pPr>
            <a:r>
              <a:rPr lang="ru-RU" dirty="0"/>
              <a:t>Никакие знаки отличия не предусматривались, выдавалась только грамота от ЦИК СССР.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332656"/>
            <a:ext cx="7543800" cy="1296144"/>
          </a:xfrm>
        </p:spPr>
        <p:txBody>
          <a:bodyPr/>
          <a:lstStyle/>
          <a:p>
            <a:pPr algn="ctr"/>
            <a:r>
              <a:rPr lang="ru-RU" b="1" dirty="0" smtClean="0"/>
              <a:t>История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62181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12776"/>
            <a:ext cx="8208912" cy="489654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 </a:t>
            </a:r>
          </a:p>
          <a:p>
            <a:pPr marL="18288" indent="457200" algn="just">
              <a:buNone/>
            </a:pPr>
            <a:r>
              <a:rPr lang="ru-RU" dirty="0" smtClean="0"/>
              <a:t>Указом Президиума Верховного Совета СССР от 1 августа 1939 года введён особый отличительный знак для Героев Советского Союза — медаль «Герой Советского Союза». </a:t>
            </a:r>
            <a:endParaRPr lang="ru-RU" dirty="0" smtClean="0"/>
          </a:p>
          <a:p>
            <a:pPr marL="18288" indent="457200" algn="just">
              <a:buNone/>
            </a:pPr>
            <a:r>
              <a:rPr lang="ru-RU" dirty="0" smtClean="0"/>
              <a:t>Другим </a:t>
            </a:r>
            <a:r>
              <a:rPr lang="ru-RU" dirty="0" smtClean="0"/>
              <a:t>Указом от 16 октября 1939 года был утверждён внешний вид медали, которая получила название «Золотая Звезда». </a:t>
            </a:r>
            <a:endParaRPr lang="ru-RU" dirty="0" smtClean="0"/>
          </a:p>
          <a:p>
            <a:pPr marL="18288" indent="457200" algn="just">
              <a:buNone/>
            </a:pPr>
            <a:r>
              <a:rPr lang="ru-RU" dirty="0" smtClean="0"/>
              <a:t>В </a:t>
            </a:r>
            <a:r>
              <a:rPr lang="ru-RU" dirty="0" smtClean="0"/>
              <a:t>отличие от первоначального Положения теперь предусматривалась возможность многократного награждения «Золотой Звездой». </a:t>
            </a:r>
            <a:endParaRPr lang="ru-RU" dirty="0" smtClean="0"/>
          </a:p>
          <a:p>
            <a:pPr marL="18288" indent="457200" algn="just">
              <a:buNone/>
            </a:pPr>
            <a:r>
              <a:rPr lang="ru-RU" dirty="0" smtClean="0"/>
              <a:t>Дважды </a:t>
            </a:r>
            <a:r>
              <a:rPr lang="ru-RU" dirty="0" smtClean="0"/>
              <a:t>Герою Советского Союза выдавали вторую медаль «Золотая Звезда» и ему сооружали бронзовый бюст на родине. Трижды Герою Советского Союза выдавали третью медаль «Золотая Звезда», и его бронзовый бюст должен быть установлен при Дворце Советов в Москве.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332656"/>
            <a:ext cx="7543800" cy="1224136"/>
          </a:xfrm>
        </p:spPr>
        <p:txBody>
          <a:bodyPr/>
          <a:lstStyle/>
          <a:p>
            <a:pPr algn="ctr"/>
            <a:r>
              <a:rPr lang="ru-RU" b="1" dirty="0" smtClean="0"/>
              <a:t>История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28598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1396105" cy="285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260648"/>
            <a:ext cx="7543800" cy="1512168"/>
          </a:xfrm>
        </p:spPr>
        <p:txBody>
          <a:bodyPr/>
          <a:lstStyle/>
          <a:p>
            <a:pPr algn="ctr"/>
            <a:r>
              <a:rPr lang="ru-RU" b="1" dirty="0" smtClean="0"/>
              <a:t>Орден Ленина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997839"/>
            <a:ext cx="63184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При присвоении звания «Герой Советского Союза» награждаемому вручались: высшая награда СССР — орден Ленина, Положения о звании Героя Советского Союза допускали неоднократное награждение этими званиями. </a:t>
            </a:r>
          </a:p>
          <a:p>
            <a:endParaRPr lang="ru-RU" dirty="0" smtClean="0"/>
          </a:p>
          <a:p>
            <a:r>
              <a:rPr lang="ru-RU" dirty="0" smtClean="0"/>
              <a:t>Лишение обоих званий производилось только Президиумом Верховного Совета СССР.</a:t>
            </a:r>
          </a:p>
          <a:p>
            <a:endParaRPr lang="ru-RU" dirty="0" smtClean="0"/>
          </a:p>
          <a:p>
            <a:r>
              <a:rPr lang="ru-RU" b="1" i="1" dirty="0" smtClean="0"/>
              <a:t>Медаль «Золотая Звезда» Героя Советского Союза носится на левой стороне груди над орденами и медалями СССР.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137978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12776"/>
            <a:ext cx="8075240" cy="3816425"/>
          </a:xfrm>
        </p:spPr>
        <p:txBody>
          <a:bodyPr>
            <a:noAutofit/>
          </a:bodyPr>
          <a:lstStyle/>
          <a:p>
            <a:pPr marL="18288" indent="457200" algn="just">
              <a:spcAft>
                <a:spcPts val="600"/>
              </a:spcAft>
              <a:buNone/>
            </a:pPr>
            <a:r>
              <a:rPr lang="ru-RU" sz="2200" dirty="0" smtClean="0"/>
              <a:t>Подавляющее число Героев Советского Союза появилось в период Великой Отечественной войны: 91,2 % от общего числа награждённых лиц. </a:t>
            </a:r>
            <a:endParaRPr lang="ru-RU" sz="2200" dirty="0" smtClean="0"/>
          </a:p>
          <a:p>
            <a:pPr marL="18288" indent="457200" algn="just">
              <a:spcAft>
                <a:spcPts val="600"/>
              </a:spcAft>
              <a:buNone/>
            </a:pPr>
            <a:r>
              <a:rPr lang="ru-RU" sz="2200" dirty="0" smtClean="0"/>
              <a:t>За </a:t>
            </a:r>
            <a:r>
              <a:rPr lang="ru-RU" sz="2200" dirty="0" smtClean="0"/>
              <a:t>подвиги, совершённые в годы Великой Отечественной войны, высокого звания удостоено 11 тысяч 657 человек (из них 3051 посмертно), в том числе дважды — 108 (из них 8 посмертно). </a:t>
            </a:r>
            <a:endParaRPr lang="ru-RU" sz="2200" dirty="0" smtClean="0"/>
          </a:p>
          <a:p>
            <a:pPr marL="18288" indent="457200" algn="just">
              <a:spcAft>
                <a:spcPts val="600"/>
              </a:spcAft>
              <a:buNone/>
            </a:pPr>
            <a:r>
              <a:rPr lang="ru-RU" sz="2200" dirty="0" smtClean="0"/>
              <a:t>В </a:t>
            </a:r>
            <a:r>
              <a:rPr lang="ru-RU" sz="2200" dirty="0" smtClean="0"/>
              <a:t>числе Героев Советского Союза, участников Великой Отечественной войны — 90 женщин (из них 49 посмертно).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4101054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1925475"/>
            <a:ext cx="4968552" cy="3960440"/>
          </a:xfrm>
        </p:spPr>
        <p:txBody>
          <a:bodyPr>
            <a:normAutofit fontScale="85000" lnSpcReduction="10000"/>
          </a:bodyPr>
          <a:lstStyle/>
          <a:p>
            <a:pPr marL="18288" indent="457200" algn="just">
              <a:spcAft>
                <a:spcPts val="600"/>
              </a:spcAft>
              <a:buNone/>
            </a:pPr>
            <a:r>
              <a:rPr lang="ru-RU" sz="2400" dirty="0" smtClean="0"/>
              <a:t>Я </a:t>
            </a:r>
            <a:r>
              <a:rPr lang="ru-RU" sz="2400" dirty="0" smtClean="0"/>
              <a:t>готовил доклад о Героях Великой Отечественной Войны, посвященной празднованию 75 годовщине Победы. Моим героем была Лиза Чайкина. Именно она была удостоена и посмертно награждена медалью «Герой Советского Союза»  и орденом Ленина.</a:t>
            </a:r>
          </a:p>
          <a:p>
            <a:pPr marL="18288" indent="457200" algn="just">
              <a:spcAft>
                <a:spcPts val="600"/>
              </a:spcAft>
              <a:buNone/>
            </a:pPr>
            <a:r>
              <a:rPr lang="ru-RU" sz="2400" dirty="0" smtClean="0"/>
              <a:t>Елизавета Ивановна Чайкина -  28 августа 1918 года  - 23 ноября 1941 года (23 года). Родилась в д. Руно </a:t>
            </a:r>
            <a:r>
              <a:rPr lang="ru-RU" sz="2400" dirty="0" err="1" smtClean="0"/>
              <a:t>Пеновского</a:t>
            </a:r>
            <a:r>
              <a:rPr lang="ru-RU" sz="2400" dirty="0" smtClean="0"/>
              <a:t> района, Калининской области.</a:t>
            </a:r>
          </a:p>
          <a:p>
            <a:pPr indent="457200">
              <a:spcAft>
                <a:spcPts val="600"/>
              </a:spcAft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43800" cy="864096"/>
          </a:xfrm>
        </p:spPr>
        <p:txBody>
          <a:bodyPr/>
          <a:lstStyle/>
          <a:p>
            <a:r>
              <a:rPr lang="ru-RU" sz="3900" b="1" dirty="0" smtClean="0"/>
              <a:t>Елизавета Ивановна Чайкина</a:t>
            </a:r>
            <a:endParaRPr lang="ru-RU" sz="39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6" y="1700808"/>
            <a:ext cx="3096344" cy="4193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9762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24744"/>
            <a:ext cx="7704856" cy="5472608"/>
          </a:xfrm>
        </p:spPr>
        <p:txBody>
          <a:bodyPr>
            <a:normAutofit fontScale="92500" lnSpcReduction="10000"/>
          </a:bodyPr>
          <a:lstStyle/>
          <a:p>
            <a:pPr marL="18288" indent="457200">
              <a:spcAft>
                <a:spcPts val="600"/>
              </a:spcAft>
              <a:buNone/>
            </a:pPr>
            <a:r>
              <a:rPr lang="ru-RU" dirty="0" smtClean="0"/>
              <a:t>Война пришла на территорию </a:t>
            </a:r>
            <a:r>
              <a:rPr lang="ru-RU" dirty="0" err="1" smtClean="0"/>
              <a:t>Пеновского</a:t>
            </a:r>
            <a:r>
              <a:rPr lang="ru-RU" dirty="0" smtClean="0"/>
              <a:t> района в конце августа  1941 года. Сил долго удерживать этот рубеж у Красной армии в ту пору не было. 11 октября фашистские войска вошли в Пено. Однако спокойной жизни у них на территории района  не было. С первых дней оккупации здесь действовали партизанские отряды.</a:t>
            </a:r>
          </a:p>
          <a:p>
            <a:pPr marL="18288" indent="457200">
              <a:spcAft>
                <a:spcPts val="600"/>
              </a:spcAft>
              <a:buNone/>
            </a:pPr>
            <a:r>
              <a:rPr lang="ru-RU" dirty="0" smtClean="0"/>
              <a:t>Отряд Лизы тоже начал активную партизанскую деятельность. Бойцы ходили в разведку, устраивали диверсии. </a:t>
            </a:r>
            <a:r>
              <a:rPr lang="ru-RU" dirty="0" err="1" smtClean="0"/>
              <a:t>Пеновские</a:t>
            </a:r>
            <a:r>
              <a:rPr lang="ru-RU" dirty="0" smtClean="0"/>
              <a:t> партизаны уничтожили 58 автомашин, убили почти полторы сотни немецких солдат и офицеров, взорвали три моста. Благодаря тому, что Лиза Чайкина отлично знала местность, она выкрадывала важные документы прямо «из-под носа» фашистов и переправляла бумаги красноармейцам. Но главной задачей Лизы была агитация. Она выступала на подпольных собраниях, распространяла по многим деревням листовки и газеты. На своих выступлениях Лиза сообщала последние фронтовые новости и «зажигала» людей патриотизмом и несгибаемой волей. Люди ее любили и ждали во всех деревнях.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2870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10198" y="1340768"/>
            <a:ext cx="4338266" cy="4968552"/>
          </a:xfrm>
        </p:spPr>
        <p:txBody>
          <a:bodyPr>
            <a:normAutofit fontScale="85000" lnSpcReduction="10000"/>
          </a:bodyPr>
          <a:lstStyle/>
          <a:p>
            <a:pPr marL="18288" indent="457200">
              <a:spcAft>
                <a:spcPts val="600"/>
              </a:spcAft>
              <a:buNone/>
            </a:pPr>
            <a:r>
              <a:rPr lang="ru-RU" dirty="0" smtClean="0"/>
              <a:t>Чайкина стала для фашистов настолько опасна, что за девушкой устроили настоящую персональную «охоту». Но ей всегда удавалось ускользнуть. И все-таки, несмотря на тысячи людей, любивших и оберегавших ее, нашлись и предатели. Они сыграли роковую роль в жизни партизанки. 22 ноября 1941-го Лиза должна была разведать численность вражеского гарнизона. Переночевать девушка решила у подруги – Маруси </a:t>
            </a:r>
            <a:r>
              <a:rPr lang="ru-RU" dirty="0" err="1" smtClean="0"/>
              <a:t>Купоровой</a:t>
            </a:r>
            <a:r>
              <a:rPr lang="ru-RU" dirty="0" smtClean="0"/>
              <a:t> в селе Красное </a:t>
            </a:r>
            <a:r>
              <a:rPr lang="ru-RU" dirty="0" err="1" smtClean="0"/>
              <a:t>Покатище</a:t>
            </a:r>
            <a:r>
              <a:rPr lang="ru-RU" dirty="0" smtClean="0"/>
              <a:t>. Местных конюх и его сын увидели незнакомую им девушку и донесли об этом фашистам. Немцы ворвались в избу Маруси ночью, расстреляли ее, брата и мать, а Лизу и увезли в Пено.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188640"/>
            <a:ext cx="7543800" cy="10801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4230687" cy="310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75701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67</TotalTime>
  <Words>994</Words>
  <Application>Microsoft Office PowerPoint</Application>
  <PresentationFormat>Экран (4:3)</PresentationFormat>
  <Paragraphs>56</Paragraphs>
  <Slides>13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Calibri</vt:lpstr>
      <vt:lpstr>Calibri (18 текст)</vt:lpstr>
      <vt:lpstr>Palatino Linotype</vt:lpstr>
      <vt:lpstr>Wingdings</vt:lpstr>
      <vt:lpstr>Базовая</vt:lpstr>
      <vt:lpstr>История одной награды</vt:lpstr>
      <vt:lpstr>Герой Советского Союза</vt:lpstr>
      <vt:lpstr>История</vt:lpstr>
      <vt:lpstr>История</vt:lpstr>
      <vt:lpstr>Орден Ленина</vt:lpstr>
      <vt:lpstr>Презентация PowerPoint</vt:lpstr>
      <vt:lpstr>Елизавета Ивановна Чайкина</vt:lpstr>
      <vt:lpstr>Презентация PowerPoint</vt:lpstr>
      <vt:lpstr>Презентация PowerPoint</vt:lpstr>
      <vt:lpstr>Презентация PowerPoint</vt:lpstr>
      <vt:lpstr>Место гибели Е. Чайкиной</vt:lpstr>
      <vt:lpstr>Бюст Е.И. Чайкиной на братской могиле</vt:lpstr>
      <vt:lpstr>Список литературы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Евгения</dc:creator>
  <cp:lastModifiedBy>Яна Мазурова</cp:lastModifiedBy>
  <cp:revision>14</cp:revision>
  <dcterms:created xsi:type="dcterms:W3CDTF">2020-12-04T06:30:06Z</dcterms:created>
  <dcterms:modified xsi:type="dcterms:W3CDTF">2020-12-10T19:17:46Z</dcterms:modified>
</cp:coreProperties>
</file>